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58"/>
  </p:normalViewPr>
  <p:slideViewPr>
    <p:cSldViewPr snapToGrid="0" snapToObjects="1">
      <p:cViewPr varScale="1">
        <p:scale>
          <a:sx n="120" d="100"/>
          <a:sy n="120" d="100"/>
        </p:scale>
        <p:origin x="1944" y="1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EF059-DC0D-F649-9F7B-46F4A807FBCC}" type="datetimeFigureOut">
              <a:rPr lang="en-US" smtClean="0"/>
              <a:t>1/29/26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9229B-19B5-3340-829B-B6182721F4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29474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EF059-DC0D-F649-9F7B-46F4A807FBCC}" type="datetimeFigureOut">
              <a:rPr lang="en-US" smtClean="0"/>
              <a:t>1/29/26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9229B-19B5-3340-829B-B6182721F4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78846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EF059-DC0D-F649-9F7B-46F4A807FBCC}" type="datetimeFigureOut">
              <a:rPr lang="en-US" smtClean="0"/>
              <a:t>1/29/26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9229B-19B5-3340-829B-B6182721F4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65729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EF059-DC0D-F649-9F7B-46F4A807FBCC}" type="datetimeFigureOut">
              <a:rPr lang="en-US" smtClean="0"/>
              <a:t>1/29/26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9229B-19B5-3340-829B-B6182721F4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76577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EF059-DC0D-F649-9F7B-46F4A807FBCC}" type="datetimeFigureOut">
              <a:rPr lang="en-US" smtClean="0"/>
              <a:t>1/29/26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9229B-19B5-3340-829B-B6182721F4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16478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EF059-DC0D-F649-9F7B-46F4A807FBCC}" type="datetimeFigureOut">
              <a:rPr lang="en-US" smtClean="0"/>
              <a:t>1/29/26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9229B-19B5-3340-829B-B6182721F4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98520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EF059-DC0D-F649-9F7B-46F4A807FBCC}" type="datetimeFigureOut">
              <a:rPr lang="en-US" smtClean="0"/>
              <a:t>1/29/26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9229B-19B5-3340-829B-B6182721F4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292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EF059-DC0D-F649-9F7B-46F4A807FBCC}" type="datetimeFigureOut">
              <a:rPr lang="en-US" smtClean="0"/>
              <a:t>1/29/26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9229B-19B5-3340-829B-B6182721F4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98310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EF059-DC0D-F649-9F7B-46F4A807FBCC}" type="datetimeFigureOut">
              <a:rPr lang="en-US" smtClean="0"/>
              <a:t>1/29/26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9229B-19B5-3340-829B-B6182721F4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2643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EF059-DC0D-F649-9F7B-46F4A807FBCC}" type="datetimeFigureOut">
              <a:rPr lang="en-US" smtClean="0"/>
              <a:t>1/29/26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9229B-19B5-3340-829B-B6182721F4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65276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EF059-DC0D-F649-9F7B-46F4A807FBCC}" type="datetimeFigureOut">
              <a:rPr lang="en-US" smtClean="0"/>
              <a:t>1/29/26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9229B-19B5-3340-829B-B6182721F4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5589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1EF059-DC0D-F649-9F7B-46F4A807FBCC}" type="datetimeFigureOut">
              <a:rPr lang="en-US" smtClean="0"/>
              <a:t>1/29/26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A9229B-19B5-3340-829B-B6182721F4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78944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Branch Schedule of Operations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18125" y="5018086"/>
            <a:ext cx="3286126" cy="1241425"/>
          </a:xfrm>
        </p:spPr>
        <p:txBody>
          <a:bodyPr>
            <a:normAutofit fontScale="70000" lnSpcReduction="20000"/>
          </a:bodyPr>
          <a:lstStyle/>
          <a:p>
            <a:pPr algn="l"/>
            <a:r>
              <a:rPr lang="en-US" b="1" dirty="0"/>
              <a:t>Nick Feimer</a:t>
            </a:r>
          </a:p>
          <a:p>
            <a:pPr algn="l"/>
            <a:r>
              <a:rPr lang="en-US" b="1" dirty="0"/>
              <a:t>State SIR Vice President</a:t>
            </a:r>
          </a:p>
          <a:p>
            <a:pPr algn="l"/>
            <a:r>
              <a:rPr lang="en-US" b="1" dirty="0"/>
              <a:t>1/30/26</a:t>
            </a:r>
          </a:p>
        </p:txBody>
      </p:sp>
    </p:spTree>
    <p:extLst>
      <p:ext uri="{BB962C8B-B14F-4D97-AF65-F5344CB8AC3E}">
        <p14:creationId xmlns:p14="http://schemas.microsoft.com/office/powerpoint/2010/main" val="32991308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Basics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Schedule of Branch Operations is Available on the State SIR Website</a:t>
            </a:r>
          </a:p>
          <a:p>
            <a:r>
              <a:rPr lang="en-US" dirty="0"/>
              <a:t>To Access, Enter </a:t>
            </a:r>
            <a:r>
              <a:rPr lang="en-US" dirty="0" err="1"/>
              <a:t>sirinc.org</a:t>
            </a:r>
            <a:r>
              <a:rPr lang="en-US" dirty="0"/>
              <a:t> into </a:t>
            </a:r>
            <a:r>
              <a:rPr lang="en-US" dirty="0" err="1"/>
              <a:t>Webrowser</a:t>
            </a:r>
            <a:r>
              <a:rPr lang="en-US" dirty="0"/>
              <a:t> and Hit Return</a:t>
            </a:r>
          </a:p>
          <a:p>
            <a:r>
              <a:rPr lang="en-US" dirty="0"/>
              <a:t>On Home Page Click on SIR Members Area on Top Right to Bring Up SIR Member Page</a:t>
            </a:r>
          </a:p>
          <a:p>
            <a:r>
              <a:rPr lang="en-US" dirty="0"/>
              <a:t>Box on Right has link to Branch Schedule of Operations Second from Top </a:t>
            </a:r>
            <a:r>
              <a:rPr lang="mr-IN" dirty="0"/>
              <a:t>–</a:t>
            </a:r>
            <a:r>
              <a:rPr lang="en-US" dirty="0"/>
              <a:t> Click to Access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07270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Schedule Contents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Contains Detailed List of Tasks to be Performed on Monthly Basis</a:t>
            </a:r>
          </a:p>
          <a:p>
            <a:r>
              <a:rPr lang="en-US" dirty="0"/>
              <a:t>Some are Monthly, and Some are for Specific Months</a:t>
            </a:r>
          </a:p>
          <a:p>
            <a:r>
              <a:rPr lang="en-US" dirty="0"/>
              <a:t>Detail Provided for which Branch Officers Should Perform tasks</a:t>
            </a:r>
          </a:p>
          <a:p>
            <a:r>
              <a:rPr lang="en-US" dirty="0"/>
              <a:t>In Practice, Who Performs Tasks Varies</a:t>
            </a:r>
          </a:p>
          <a:p>
            <a:r>
              <a:rPr lang="en-US" dirty="0"/>
              <a:t>Timing Generally Shouldn’t Vary</a:t>
            </a:r>
          </a:p>
        </p:txBody>
      </p:sp>
    </p:spTree>
    <p:extLst>
      <p:ext uri="{BB962C8B-B14F-4D97-AF65-F5344CB8AC3E}">
        <p14:creationId xmlns:p14="http://schemas.microsoft.com/office/powerpoint/2010/main" val="6834695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Critical Submissions &amp; Timing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Form 28 </a:t>
            </a:r>
            <a:r>
              <a:rPr lang="mr-IN" dirty="0"/>
              <a:t>–</a:t>
            </a:r>
            <a:r>
              <a:rPr lang="en-US" dirty="0"/>
              <a:t> Monthly Financial Report</a:t>
            </a:r>
          </a:p>
          <a:p>
            <a:pPr lvl="1"/>
            <a:r>
              <a:rPr lang="en-US" dirty="0"/>
              <a:t>Critical for Accurate Accounting &amp; Taxes</a:t>
            </a:r>
          </a:p>
          <a:p>
            <a:pPr lvl="1"/>
            <a:r>
              <a:rPr lang="en-US" dirty="0"/>
              <a:t>Paid Memberships Reporting </a:t>
            </a:r>
            <a:r>
              <a:rPr lang="mr-IN" dirty="0"/>
              <a:t>–</a:t>
            </a:r>
            <a:r>
              <a:rPr lang="en-US" dirty="0"/>
              <a:t> October Used as Basis for Following Year Assessments</a:t>
            </a:r>
          </a:p>
          <a:p>
            <a:pPr lvl="1"/>
            <a:r>
              <a:rPr lang="en-US" dirty="0"/>
              <a:t>Submitted to State Treasurer by Branch Treasurer or Assistant Treasurer</a:t>
            </a:r>
          </a:p>
          <a:p>
            <a:r>
              <a:rPr lang="en-US" dirty="0"/>
              <a:t>Form 29 </a:t>
            </a:r>
            <a:r>
              <a:rPr lang="mr-IN" dirty="0"/>
              <a:t>–</a:t>
            </a:r>
            <a:r>
              <a:rPr lang="en-US" dirty="0"/>
              <a:t> Audit Committee Report</a:t>
            </a:r>
          </a:p>
          <a:p>
            <a:pPr lvl="1"/>
            <a:r>
              <a:rPr lang="en-US" dirty="0"/>
              <a:t>Confirms Annual Cash Flow &amp; Appropriate Accounting</a:t>
            </a:r>
          </a:p>
          <a:p>
            <a:pPr lvl="1"/>
            <a:r>
              <a:rPr lang="en-US" dirty="0"/>
              <a:t>Submitted to Area Representative in January</a:t>
            </a:r>
          </a:p>
        </p:txBody>
      </p:sp>
    </p:spTree>
    <p:extLst>
      <p:ext uri="{BB962C8B-B14F-4D97-AF65-F5344CB8AC3E}">
        <p14:creationId xmlns:p14="http://schemas.microsoft.com/office/powerpoint/2010/main" val="12874420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Critical Submissions &amp; Timing (Cont’d)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06926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Form 20 </a:t>
            </a:r>
            <a:r>
              <a:rPr lang="mr-IN" dirty="0"/>
              <a:t>–</a:t>
            </a:r>
            <a:r>
              <a:rPr lang="en-US" dirty="0"/>
              <a:t> Branch Leadership Update</a:t>
            </a:r>
          </a:p>
          <a:p>
            <a:pPr lvl="1"/>
            <a:r>
              <a:rPr lang="en-US" dirty="0"/>
              <a:t>Branch BEC Membership Must be Updated Annually, Even if No Position Changes</a:t>
            </a:r>
          </a:p>
          <a:p>
            <a:pPr lvl="1"/>
            <a:r>
              <a:rPr lang="en-US" dirty="0"/>
              <a:t>Required for All Organizations Incorporated in State of California</a:t>
            </a:r>
          </a:p>
          <a:p>
            <a:pPr lvl="1"/>
            <a:r>
              <a:rPr lang="en-US" dirty="0"/>
              <a:t>Updated on-line with Form 20 or </a:t>
            </a:r>
            <a:r>
              <a:rPr lang="en-US" dirty="0" err="1"/>
              <a:t>Membee</a:t>
            </a:r>
            <a:r>
              <a:rPr lang="en-US" dirty="0"/>
              <a:t> in July</a:t>
            </a:r>
          </a:p>
          <a:p>
            <a:r>
              <a:rPr lang="en-US" dirty="0"/>
              <a:t>Forms 63 or 64 </a:t>
            </a:r>
            <a:r>
              <a:rPr lang="mr-IN" dirty="0"/>
              <a:t>–</a:t>
            </a:r>
            <a:r>
              <a:rPr lang="en-US" dirty="0"/>
              <a:t> Catering Insurance</a:t>
            </a:r>
          </a:p>
          <a:p>
            <a:pPr lvl="1"/>
            <a:r>
              <a:rPr lang="en-US" dirty="0"/>
              <a:t>Required for SIR Insurance Coverage</a:t>
            </a:r>
          </a:p>
          <a:p>
            <a:pPr lvl="1"/>
            <a:r>
              <a:rPr lang="en-US" dirty="0"/>
              <a:t>63 if no Caterer(s); 64 if Caterer(s) with Certificate of Insurance</a:t>
            </a:r>
          </a:p>
          <a:p>
            <a:pPr lvl="1"/>
            <a:r>
              <a:rPr lang="en-US" dirty="0"/>
              <a:t>Submitted to Craig Hoffhines, State Insurance Chair in February</a:t>
            </a:r>
          </a:p>
          <a:p>
            <a:r>
              <a:rPr lang="en-US" dirty="0"/>
              <a:t>BEC Approval of Branch Activities &amp; Recorded in Minutes</a:t>
            </a:r>
          </a:p>
          <a:p>
            <a:pPr lvl="1"/>
            <a:r>
              <a:rPr lang="en-US" dirty="0"/>
              <a:t>Critical for Liability Insurance Coverage</a:t>
            </a:r>
          </a:p>
          <a:p>
            <a:pPr lvl="1"/>
            <a:r>
              <a:rPr lang="en-US" dirty="0"/>
              <a:t>Complete Preferably at BEC in January, but No Later than February</a:t>
            </a:r>
          </a:p>
          <a:p>
            <a:pPr lvl="1"/>
            <a:r>
              <a:rPr lang="en-US"/>
              <a:t>Must Be Done Yearly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35210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Questions?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02277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83</TotalTime>
  <Words>285</Words>
  <Application>Microsoft Macintosh PowerPoint</Application>
  <PresentationFormat>On-screen Show (4:3)</PresentationFormat>
  <Paragraphs>37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Branch Schedule of Operations</vt:lpstr>
      <vt:lpstr>Basics </vt:lpstr>
      <vt:lpstr>Schedule Contents</vt:lpstr>
      <vt:lpstr>Critical Submissions &amp; Timing</vt:lpstr>
      <vt:lpstr>Critical Submissions &amp; Timing (Cont’d)</vt:lpstr>
      <vt:lpstr>Questions?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Branch Schedule of Operations</dc:title>
  <dc:creator>Nickolaus Feimer</dc:creator>
  <cp:lastModifiedBy>Nickolaus Feimer</cp:lastModifiedBy>
  <cp:revision>18</cp:revision>
  <dcterms:created xsi:type="dcterms:W3CDTF">2026-01-27T19:07:47Z</dcterms:created>
  <dcterms:modified xsi:type="dcterms:W3CDTF">2026-01-29T20:28:44Z</dcterms:modified>
</cp:coreProperties>
</file>